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42"/>
  </p:notesMasterIdLst>
  <p:handoutMasterIdLst>
    <p:handoutMasterId r:id="rId43"/>
  </p:handoutMasterIdLst>
  <p:sldIdLst>
    <p:sldId id="256" r:id="rId2"/>
    <p:sldId id="265" r:id="rId3"/>
    <p:sldId id="281" r:id="rId4"/>
    <p:sldId id="278" r:id="rId5"/>
    <p:sldId id="275" r:id="rId6"/>
    <p:sldId id="285" r:id="rId7"/>
    <p:sldId id="286" r:id="rId8"/>
    <p:sldId id="288" r:id="rId9"/>
    <p:sldId id="289" r:id="rId10"/>
    <p:sldId id="290" r:id="rId11"/>
    <p:sldId id="291" r:id="rId12"/>
    <p:sldId id="292" r:id="rId13"/>
    <p:sldId id="295" r:id="rId14"/>
    <p:sldId id="294" r:id="rId15"/>
    <p:sldId id="293" r:id="rId16"/>
    <p:sldId id="296" r:id="rId17"/>
    <p:sldId id="300" r:id="rId18"/>
    <p:sldId id="297" r:id="rId19"/>
    <p:sldId id="298" r:id="rId20"/>
    <p:sldId id="299" r:id="rId21"/>
    <p:sldId id="287" r:id="rId22"/>
    <p:sldId id="302" r:id="rId23"/>
    <p:sldId id="304" r:id="rId24"/>
    <p:sldId id="305" r:id="rId25"/>
    <p:sldId id="306" r:id="rId26"/>
    <p:sldId id="307" r:id="rId27"/>
    <p:sldId id="308" r:id="rId28"/>
    <p:sldId id="309" r:id="rId29"/>
    <p:sldId id="314" r:id="rId30"/>
    <p:sldId id="315" r:id="rId31"/>
    <p:sldId id="316" r:id="rId32"/>
    <p:sldId id="311" r:id="rId33"/>
    <p:sldId id="312" r:id="rId34"/>
    <p:sldId id="313" r:id="rId35"/>
    <p:sldId id="303" r:id="rId36"/>
    <p:sldId id="269" r:id="rId37"/>
    <p:sldId id="301" r:id="rId38"/>
    <p:sldId id="270" r:id="rId39"/>
    <p:sldId id="283" r:id="rId40"/>
    <p:sldId id="284" r:id="rId41"/>
  </p:sldIdLst>
  <p:sldSz cx="9144000" cy="6858000" type="screen4x3"/>
  <p:notesSz cx="6858000" cy="9144000"/>
  <p:defaultTextStyle>
    <a:defPPr>
      <a:defRPr lang="tr-T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08E34"/>
    <a:srgbClr val="FFFFCC"/>
    <a:srgbClr val="050121"/>
    <a:srgbClr val="333333"/>
    <a:srgbClr val="580000"/>
    <a:srgbClr val="969696"/>
    <a:srgbClr val="DDDDDD"/>
    <a:srgbClr val="FEDAD6"/>
    <a:srgbClr val="5D0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Açık Stil 2 - Vurgu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Orta Stil 1 - Vurgu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Orta Stil 2 - Vurgu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Açık Stil 1 - Vurgu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Koyu Stil 1 - Vurgu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ema Uygulanmış Stil 2 - Vurgu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ema Uygulanmış Stil 1 - Vurgu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4" autoAdjust="0"/>
    <p:restoredTop sz="94660"/>
  </p:normalViewPr>
  <p:slideViewPr>
    <p:cSldViewPr>
      <p:cViewPr varScale="1">
        <p:scale>
          <a:sx n="68" d="100"/>
          <a:sy n="68" d="100"/>
        </p:scale>
        <p:origin x="165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41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92B237D-9950-4EB0-91B3-0FEC519831C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232569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0A91FC6-3D07-4992-B64E-8B2198E1DD7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96516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C5DFD33A-21C6-4B9C-9B8B-CD137966CD27}" type="slidenum">
              <a:rPr lang="tr-TR" altLang="en-US"/>
              <a:pPr>
                <a:spcBef>
                  <a:spcPct val="0"/>
                </a:spcBef>
              </a:pPr>
              <a:t>1</a:t>
            </a:fld>
            <a:endParaRPr lang="tr-TR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4B167137-106F-4911-9F48-D7586CE25DE7}" type="slidenum">
              <a:rPr lang="tr-TR" altLang="en-US"/>
              <a:pPr>
                <a:spcBef>
                  <a:spcPct val="0"/>
                </a:spcBef>
              </a:pPr>
              <a:t>2</a:t>
            </a:fld>
            <a:endParaRPr lang="tr-TR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9"/>
          <p:cNvSpPr txBox="1">
            <a:spLocks noChangeArrowheads="1"/>
          </p:cNvSpPr>
          <p:nvPr userDrawn="1"/>
        </p:nvSpPr>
        <p:spPr bwMode="auto">
          <a:xfrm>
            <a:off x="5943600" y="200025"/>
            <a:ext cx="2743200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000" b="1">
                <a:solidFill>
                  <a:srgbClr val="FFFFCC"/>
                </a:solidFill>
                <a:latin typeface="Tahoma" pitchFamily="34" charset="0"/>
              </a:rPr>
              <a:t>Bilgisayar Mühendisliği Bölümü</a:t>
            </a: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tr-TR"/>
              <a:t>Click to edit Master subtitle style</a:t>
            </a: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066800" y="2057400"/>
            <a:ext cx="70866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tr-TR"/>
              <a:t>Click to edit Master title style</a:t>
            </a:r>
          </a:p>
        </p:txBody>
      </p:sp>
      <p:sp>
        <p:nvSpPr>
          <p:cNvPr id="9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pic>
        <p:nvPicPr>
          <p:cNvPr id="11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9752"/>
            <a:ext cx="2786738" cy="17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39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EBBE5D-72DA-403E-982F-97DD55B3986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81134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781800" y="106363"/>
            <a:ext cx="2209800" cy="6218237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152400" y="106363"/>
            <a:ext cx="6477000" cy="621823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6C3EE3-4607-44C8-828A-37A7AE25514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431157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6363"/>
            <a:ext cx="8534400" cy="5794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95CC5-F219-49B7-9754-EF0E854EBEB8}" type="slidenum">
              <a:rPr lang="tr-TR" altLang="en-US" smtClean="0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8137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52400" y="914400"/>
            <a:ext cx="7391400" cy="54102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EA505-76AA-495E-815C-8AF94549A6BB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5808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dirty="0"/>
              <a:t>As</a:t>
            </a:r>
            <a:r>
              <a:rPr lang="en-US" dirty="0"/>
              <a:t>I</a:t>
            </a:r>
            <a:r>
              <a:rPr lang="tr-TR" dirty="0"/>
              <a:t>l başl</a:t>
            </a:r>
            <a:r>
              <a:rPr lang="en-US" dirty="0"/>
              <a:t>I</a:t>
            </a:r>
            <a:r>
              <a:rPr lang="tr-TR" dirty="0"/>
              <a:t>k st</a:t>
            </a:r>
            <a:r>
              <a:rPr lang="en-US" dirty="0"/>
              <a:t>İ</a:t>
            </a:r>
            <a:r>
              <a:rPr lang="tr-TR" dirty="0"/>
              <a:t>l</a:t>
            </a:r>
            <a:r>
              <a:rPr lang="en-US" dirty="0"/>
              <a:t>İ</a:t>
            </a:r>
            <a:r>
              <a:rPr lang="tr-TR" dirty="0"/>
              <a:t> </a:t>
            </a:r>
            <a:r>
              <a:rPr lang="en-US" dirty="0"/>
              <a:t>İ</a:t>
            </a:r>
            <a:r>
              <a:rPr lang="tr-TR" dirty="0"/>
              <a:t>ç</a:t>
            </a:r>
            <a:r>
              <a:rPr lang="en-US" dirty="0"/>
              <a:t>İ</a:t>
            </a:r>
            <a:r>
              <a:rPr lang="tr-TR" dirty="0"/>
              <a:t>n t</a:t>
            </a:r>
            <a:r>
              <a:rPr lang="en-US" dirty="0"/>
              <a:t>I</a:t>
            </a:r>
            <a:r>
              <a:rPr lang="tr-TR" dirty="0"/>
              <a:t>klat</a:t>
            </a:r>
            <a:r>
              <a:rPr lang="en-US" dirty="0"/>
              <a:t>I</a:t>
            </a:r>
            <a:r>
              <a:rPr lang="tr-TR" dirty="0"/>
              <a:t>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4D7A41-DB7E-4B7C-B1E7-203553C448B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5320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E408D4-2E9F-4A26-A3CA-FB0C52E2551E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03787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6200" y="-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3EE2D-B193-4DF7-8E07-E2831ABD391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14498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0A55CB-0D82-4FA8-8283-1D0C577030E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378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E3BFC5-E015-41F6-9033-8F7EE7066BAD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9650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9A257-28E3-40ED-A2ED-369606B291D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96285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FACF8-D009-4AE7-A9E5-7C11E06AD1D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57693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27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14400"/>
            <a:ext cx="8839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Click to edit Master text styles</a:t>
            </a:r>
          </a:p>
          <a:p>
            <a:pPr lvl="1"/>
            <a:r>
              <a:rPr lang="tr-TR" altLang="en-US" dirty="0"/>
              <a:t>Second level</a:t>
            </a:r>
          </a:p>
          <a:p>
            <a:pPr lvl="2"/>
            <a:r>
              <a:rPr lang="tr-TR" altLang="en-US" dirty="0"/>
              <a:t>Third level</a:t>
            </a:r>
          </a:p>
          <a:p>
            <a:pPr lvl="3"/>
            <a:r>
              <a:rPr lang="tr-TR" altLang="en-US" dirty="0"/>
              <a:t>Fourth level</a:t>
            </a:r>
          </a:p>
          <a:p>
            <a:pPr lvl="4"/>
            <a:r>
              <a:rPr lang="tr-TR" altLang="en-US" dirty="0"/>
              <a:t>Fifth level</a:t>
            </a:r>
          </a:p>
        </p:txBody>
      </p:sp>
      <p:sp>
        <p:nvSpPr>
          <p:cNvPr id="35890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53200"/>
            <a:ext cx="457200" cy="76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E5"/>
                </a:solidFill>
              </a:defRPr>
            </a:lvl1pPr>
          </a:lstStyle>
          <a:p>
            <a:fld id="{68795CC5-F219-49B7-9754-EF0E854EBEB8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1030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31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06363"/>
            <a:ext cx="7848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Başlık</a:t>
            </a:r>
          </a:p>
        </p:txBody>
      </p:sp>
      <p:sp>
        <p:nvSpPr>
          <p:cNvPr id="3" name="Text Box 68"/>
          <p:cNvSpPr txBox="1">
            <a:spLocks noChangeArrowheads="1"/>
          </p:cNvSpPr>
          <p:nvPr userDrawn="1"/>
        </p:nvSpPr>
        <p:spPr bwMode="auto">
          <a:xfrm>
            <a:off x="1447800" y="6536422"/>
            <a:ext cx="31242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GT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Ü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-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Bilgisayar Mühendisliği Bölümü</a:t>
            </a:r>
          </a:p>
        </p:txBody>
      </p:sp>
      <p:pic>
        <p:nvPicPr>
          <p:cNvPr id="1039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" y="5867400"/>
            <a:ext cx="985007" cy="9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3955"/>
            <a:ext cx="1110043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68"/>
          <p:cNvSpPr txBox="1">
            <a:spLocks noChangeArrowheads="1"/>
          </p:cNvSpPr>
          <p:nvPr userDrawn="1"/>
        </p:nvSpPr>
        <p:spPr bwMode="auto">
          <a:xfrm>
            <a:off x="4572000" y="6529000"/>
            <a:ext cx="31242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BİL 495/496 </a:t>
            </a:r>
            <a:r>
              <a:rPr 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Bitirme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Projesi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endParaRPr lang="tr-T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atang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igma.mit.edu/" TargetMode="External"/><Relationship Id="rId2" Type="http://schemas.openxmlformats.org/officeDocument/2006/relationships/hyperlink" Target="https://koronaonlem.saglik.gov.t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ocalishealth.com/" TargetMode="External"/><Relationship Id="rId4" Type="http://schemas.openxmlformats.org/officeDocument/2006/relationships/hyperlink" Target="https://play.google.com/store/apps/details?id=edu.uc.covidcheck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ysmartmask" TargetMode="External"/><Relationship Id="rId2" Type="http://schemas.openxmlformats.org/officeDocument/2006/relationships/hyperlink" Target="https://drive.google.com/drive/folders/1dttI3RKYumrUcnvjhm4YEovxKf_gWKXf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00.114.141.118/" TargetMode="External"/><Relationship Id="rId5" Type="http://schemas.openxmlformats.org/officeDocument/2006/relationships/hyperlink" Target="http://78.47.100.17:8880/" TargetMode="External"/><Relationship Id="rId4" Type="http://schemas.openxmlformats.org/officeDocument/2006/relationships/hyperlink" Target="https://mysmartmask.xyz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209800"/>
            <a:ext cx="9144000" cy="1524000"/>
          </a:xfrm>
        </p:spPr>
        <p:txBody>
          <a:bodyPr/>
          <a:lstStyle/>
          <a:p>
            <a:pPr eaLnBrk="1" hangingPunct="1"/>
            <a:r>
              <a:rPr lang="tr-TR" altLang="en-US" sz="3600" dirty="0"/>
              <a:t>Web ve Mobil Tabanlı</a:t>
            </a:r>
            <a:br>
              <a:rPr lang="tr-TR" altLang="en-US" sz="3600" dirty="0"/>
            </a:br>
            <a:r>
              <a:rPr lang="tr-TR" altLang="en-US" sz="3600" dirty="0" err="1"/>
              <a:t>Asemptomatik</a:t>
            </a:r>
            <a:r>
              <a:rPr lang="tr-TR" altLang="en-US" sz="3600" dirty="0"/>
              <a:t> Covid-19 Vaka Tespiti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4038600"/>
            <a:ext cx="9144000" cy="2438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tr-TR" altLang="en-US" sz="1800" b="1" dirty="0"/>
              <a:t>BIL 496 – Bitirme Çalışması II</a:t>
            </a:r>
          </a:p>
          <a:p>
            <a:pPr eaLnBrk="1" hangingPunct="1">
              <a:lnSpc>
                <a:spcPct val="80000"/>
              </a:lnSpc>
            </a:pPr>
            <a:r>
              <a:rPr lang="tr-TR" altLang="en-US" sz="1800" b="1" dirty="0"/>
              <a:t>3.Buluşma (2.İzleme)</a:t>
            </a:r>
            <a:endParaRPr lang="tr-TR" altLang="en-US" sz="1800" dirty="0"/>
          </a:p>
          <a:p>
            <a:pPr eaLnBrk="1" hangingPunct="1">
              <a:lnSpc>
                <a:spcPct val="80000"/>
              </a:lnSpc>
            </a:pPr>
            <a:endParaRPr lang="tr-TR" altLang="en-US" sz="1800" dirty="0"/>
          </a:p>
          <a:p>
            <a:pPr eaLnBrk="1" hangingPunct="1">
              <a:lnSpc>
                <a:spcPct val="80000"/>
              </a:lnSpc>
            </a:pPr>
            <a:r>
              <a:rPr lang="tr-TR" altLang="en-US" sz="1800" b="1" dirty="0"/>
              <a:t>Şeyda Nur DEMİR</a:t>
            </a:r>
          </a:p>
          <a:p>
            <a:pPr eaLnBrk="1" hangingPunct="1">
              <a:lnSpc>
                <a:spcPct val="80000"/>
              </a:lnSpc>
            </a:pPr>
            <a:endParaRPr lang="tr-TR" altLang="en-US" sz="18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1800" b="1" dirty="0"/>
              <a:t>Proje Danışmanı : Prof. Dr. </a:t>
            </a:r>
            <a:r>
              <a:rPr lang="tr-TR" altLang="en-US" sz="1800" b="1" dirty="0" err="1"/>
              <a:t>Hasari</a:t>
            </a:r>
            <a:r>
              <a:rPr lang="tr-TR" altLang="en-US" sz="1800" b="1" dirty="0"/>
              <a:t> ÇELEBİ</a:t>
            </a:r>
          </a:p>
          <a:p>
            <a:pPr eaLnBrk="1" hangingPunct="1">
              <a:lnSpc>
                <a:spcPct val="80000"/>
              </a:lnSpc>
            </a:pPr>
            <a:r>
              <a:rPr lang="tr-TR" altLang="en-US" sz="1800" b="1" dirty="0"/>
              <a:t> Jüri Üyesi : Dr. Gökhan KAYA</a:t>
            </a:r>
          </a:p>
          <a:p>
            <a:pPr eaLnBrk="1" hangingPunct="1">
              <a:lnSpc>
                <a:spcPct val="80000"/>
              </a:lnSpc>
            </a:pPr>
            <a:endParaRPr lang="tr-TR" altLang="en-US" sz="16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1600" b="1" dirty="0"/>
              <a:t>Mayıs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F473556-FF81-4D42-99A9-EF454B848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7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2CBB99F-68B2-4107-929F-D349AABF9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94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8299011-C892-4D01-86C1-C2F006CC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69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49F7EB4-F263-4CDF-BE75-E1314BDD6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 descr="metin, sarı, portakal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14A61166-AE06-4EA1-8563-135DEA01C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7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 descr="metin, portakal içeren bir resim&#10;&#10;Açıklama otomatik olarak oluşturuldu">
            <a:extLst>
              <a:ext uri="{FF2B5EF4-FFF2-40B4-BE49-F238E27FC236}">
                <a16:creationId xmlns:a16="http://schemas.microsoft.com/office/drawing/2014/main" id="{27A074FF-0AA6-4839-B69B-CA47AC213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05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FF4C392-9761-41D8-9678-F43B7E786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14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93E5D10-78AC-4DA8-BCAC-2C908EE9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8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A3007E0-EB49-4764-96AB-FC632E68F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25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 descr="metin, işaret, doğa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C3C8F8E1-FC2E-4808-AE9A-0B4A92769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2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79C4B9-F984-4206-AFD2-FD0541FAF3C1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2597" y="1257300"/>
            <a:ext cx="8881403" cy="4343400"/>
          </a:xfrm>
        </p:spPr>
        <p:txBody>
          <a:bodyPr/>
          <a:lstStyle/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Projenin Şeması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Proje Tanımı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Kullanılan Teknolojiler, Sağlanan Araçlar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Yapılan Çalışmalar, Mevcut Ekranlar, Yapılacak Çalışmalar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Hedefler, Başarı Kriterleri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Çalışma Takvimi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Bağlantılar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Teşekkür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İçerik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DDDC98F-D693-46E1-8EA8-021790C55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70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Yapılacak Çalışmalar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666E129-48E3-4462-B71F-D1D916BF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99" y="990600"/>
            <a:ext cx="888140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Online test üzerinden alınan veriler algoritmaya sokulup sonuç hesaplanacak ve sonuç ekranlarına bağlanacak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Ses kayıt alma işlemi gerçekleştirilip model tahmini gerçekleştirilecek ve sonuç ekranlarına bağlanacak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Hazırlanan site alan adına yüklenecek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(Web projesi tamamlandığında, mobil uygulamadaki mevcut çalışma,</a:t>
            </a:r>
            <a:br>
              <a:rPr lang="tr-TR" altLang="en-US" sz="2000" kern="0" dirty="0"/>
            </a:br>
            <a:r>
              <a:rPr lang="tr-TR" altLang="en-US" sz="2000" kern="0" dirty="0"/>
              <a:t>ses kayıt ekranı eklenerek yeni çalışmaya uyarlanacak,</a:t>
            </a:r>
            <a:br>
              <a:rPr lang="tr-TR" altLang="en-US" sz="2000" kern="0" dirty="0"/>
            </a:br>
            <a:r>
              <a:rPr lang="tr-TR" altLang="en-US" sz="2000" kern="0" dirty="0"/>
              <a:t>ve servislere bağlanacak)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tr-TR" altLang="en-US" sz="2000" kern="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tr-TR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4125786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Yapılan Son Çalışmalar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666E129-48E3-4462-B71F-D1D916BF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99" y="990600"/>
            <a:ext cx="888140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Mobil uygulama mevcut çalışmaya uyarlandı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Gerekli paketler ve kütüphaneler kuruldu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Mobil uygulamanın genel ekranları çıkarıldı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Ses kaydı ekranı hazırlandı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Sonuç ekranları hazırlandı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Web servise başlandı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Web ve mobil uygulama, </a:t>
            </a:r>
            <a:br>
              <a:rPr lang="tr-TR" altLang="en-US" sz="2000" kern="0" dirty="0"/>
            </a:br>
            <a:r>
              <a:rPr lang="tr-TR" altLang="en-US" sz="2000" kern="0" dirty="0"/>
              <a:t>web servisle entegrasyon ve test için son haline getirildi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tr-TR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914454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4" name="Resim 3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2867C5A2-EEC9-4239-BF62-2D63A73CE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874542"/>
            <a:ext cx="2438400" cy="5009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78DC8E1-2067-4E5D-86B5-0FB8C4EE7D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874542"/>
            <a:ext cx="2438400" cy="5009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BFDDFAD-CCCF-49C6-9C50-2BE3874D17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7" y="874540"/>
            <a:ext cx="2438401" cy="50098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3615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12EAC2F-C206-47C3-8E83-465BA513F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874540"/>
            <a:ext cx="2438401" cy="50098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A188556B-1CCB-4549-AFA1-7CC051216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850" y="874541"/>
            <a:ext cx="2438402" cy="50098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721838E-C9BA-4A9D-AC29-B8B5777974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99" y="874539"/>
            <a:ext cx="2438401" cy="50098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812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3CE958D-C4AB-448B-A89D-A37F89CE2F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874539"/>
            <a:ext cx="2438402" cy="50098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6393667-72FA-4974-A6AB-3530505DFF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9" y="874539"/>
            <a:ext cx="2438402" cy="50098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CFD5CAE8-4529-4D02-9977-97C88E4B25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6" y="874539"/>
            <a:ext cx="2438402" cy="50098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601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8306831-7CCF-443A-B98C-343C633EF6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880401"/>
            <a:ext cx="2438402" cy="50098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D2895D23-B367-4228-B81B-EEA60537D3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6" y="874539"/>
            <a:ext cx="2438402" cy="50098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019BDBD5-6C27-4DAE-A314-E28729EB45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9" y="874539"/>
            <a:ext cx="2438402" cy="50098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7581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FCC9F2EF-5C4A-4A44-850C-E910F8D417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874539"/>
            <a:ext cx="2438402" cy="50098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4C22FFA-972D-4238-A4A5-5831798204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8" y="874536"/>
            <a:ext cx="2438403" cy="50098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Resim 10" descr="tablo içeren bir resim&#10;&#10;Açıklama otomatik olarak oluşturuldu">
            <a:extLst>
              <a:ext uri="{FF2B5EF4-FFF2-40B4-BE49-F238E27FC236}">
                <a16:creationId xmlns:a16="http://schemas.microsoft.com/office/drawing/2014/main" id="{9CFB89F9-CF3C-4008-BB83-FE4682DEA5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5" y="874536"/>
            <a:ext cx="2438403" cy="50098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5650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698FB4AB-635B-48D3-BE07-24F47A6579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874535"/>
            <a:ext cx="2438403" cy="5009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Resim 2" descr="tablo içeren bir resim&#10;&#10;Açıklama otomatik olarak oluşturuldu">
            <a:extLst>
              <a:ext uri="{FF2B5EF4-FFF2-40B4-BE49-F238E27FC236}">
                <a16:creationId xmlns:a16="http://schemas.microsoft.com/office/drawing/2014/main" id="{47A8DD30-6AD8-4044-9011-F6DECB84B7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8" y="874535"/>
            <a:ext cx="2438403" cy="50098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B0850D62-5B9C-4A20-A52D-975207898E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4" y="869845"/>
            <a:ext cx="2438403" cy="5009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733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DB1CBF6A-8F91-4E3F-80A4-2D4853019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869845"/>
            <a:ext cx="2438403" cy="5009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5FA99D4-C1FB-4824-B9EB-91BDAA0571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98" y="869845"/>
            <a:ext cx="2438403" cy="5009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B34E9C36-5C01-491E-A083-F5F9FF3509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4" y="869847"/>
            <a:ext cx="2438403" cy="50098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1837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ED054F-FB0B-4F9F-8508-286B83CB129D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Proje Şeması</a:t>
            </a:r>
          </a:p>
        </p:txBody>
      </p:sp>
      <p:sp>
        <p:nvSpPr>
          <p:cNvPr id="9221" name="Rectangle 7"/>
          <p:cNvSpPr>
            <a:spLocks noChangeArrowheads="1"/>
          </p:cNvSpPr>
          <p:nvPr/>
        </p:nvSpPr>
        <p:spPr bwMode="auto">
          <a:xfrm>
            <a:off x="304800" y="4724400"/>
            <a:ext cx="441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tr-TR" altLang="en-US" sz="28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D633FC6-4AFC-40B7-B8D0-2F1F8B637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385674"/>
            <a:ext cx="8839199" cy="38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78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2BBEAE4-AE41-44E3-ACAE-E72D00FB6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869845"/>
            <a:ext cx="2438403" cy="5009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A30FBDBF-FD02-4D1B-9853-B43B00CE80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8" y="869845"/>
            <a:ext cx="2438403" cy="5009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8EB74D6-3B6B-4B73-AC31-35B674158F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4" y="888600"/>
            <a:ext cx="2438404" cy="50098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7159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62F01E8D-ED0C-4A69-BA4B-C4BE1D129A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8" y="863981"/>
            <a:ext cx="2441257" cy="50157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4866D9C8-7837-49A7-824D-C8C43E4DA9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7" y="863982"/>
            <a:ext cx="2438405" cy="50098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7C30E353-7A3F-454D-8A3A-4E221824F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5" y="863981"/>
            <a:ext cx="2438406" cy="50098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848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E16CE01-81FB-425A-AD95-8E869F966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874536"/>
            <a:ext cx="2438403" cy="50098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8743C3E-6E09-4025-9F59-DC38FE8FA5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8" y="874536"/>
            <a:ext cx="2438403" cy="50098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0D319720-D90C-4424-8414-129BE0A64A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5" y="874535"/>
            <a:ext cx="2438403" cy="50098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6942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9FDC13A9-DE24-4C86-8DC7-9843AEF00F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869845"/>
            <a:ext cx="2438403" cy="5009882"/>
          </a:xfrm>
          <a:prstGeom prst="rect">
            <a:avLst/>
          </a:prstGeom>
        </p:spPr>
      </p:pic>
      <p:pic>
        <p:nvPicPr>
          <p:cNvPr id="15" name="Resim 14" descr="metin içeren bir resim&#10;&#10;Açıklama otomatik olarak oluşturuldu">
            <a:extLst>
              <a:ext uri="{FF2B5EF4-FFF2-40B4-BE49-F238E27FC236}">
                <a16:creationId xmlns:a16="http://schemas.microsoft.com/office/drawing/2014/main" id="{845458E5-A8B0-4ABB-B500-70F70A6F5A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5" y="869845"/>
            <a:ext cx="2438403" cy="50098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Resim 15" descr="metin içeren bir resim&#10;&#10;Açıklama otomatik olarak oluşturuldu">
            <a:extLst>
              <a:ext uri="{FF2B5EF4-FFF2-40B4-BE49-F238E27FC236}">
                <a16:creationId xmlns:a16="http://schemas.microsoft.com/office/drawing/2014/main" id="{6851E54A-2DE6-4F22-979D-6D4A2269B9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8" y="874533"/>
            <a:ext cx="2438403" cy="5009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5579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80058FD6-2B58-487A-A3AB-BFF275B99E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4" y="869839"/>
            <a:ext cx="2438404" cy="50098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Resim 11" descr="metin içeren bir resim&#10;&#10;Açıklama otomatik olarak oluşturuldu">
            <a:extLst>
              <a:ext uri="{FF2B5EF4-FFF2-40B4-BE49-F238E27FC236}">
                <a16:creationId xmlns:a16="http://schemas.microsoft.com/office/drawing/2014/main" id="{7BDE9AFC-A656-47CD-BF0E-518275C2CF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869840"/>
            <a:ext cx="2438404" cy="50098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Resim 12" descr="metin içeren bir resim&#10;&#10;Açıklama otomatik olarak oluşturuldu">
            <a:extLst>
              <a:ext uri="{FF2B5EF4-FFF2-40B4-BE49-F238E27FC236}">
                <a16:creationId xmlns:a16="http://schemas.microsoft.com/office/drawing/2014/main" id="{8C9811D2-9B0D-4899-B006-64099E257B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7" y="853428"/>
            <a:ext cx="2438405" cy="50098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204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Yapılacak Çalışmalar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666E129-48E3-4462-B71F-D1D916BF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99" y="990600"/>
            <a:ext cx="888140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>
                <a:solidFill>
                  <a:srgbClr val="FF6600"/>
                </a:solidFill>
              </a:rPr>
              <a:t>Web servis entegrasyonu tamamlanacak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600" kern="0" dirty="0">
                <a:solidFill>
                  <a:srgbClr val="FF6600"/>
                </a:solidFill>
              </a:rPr>
              <a:t>Online test üzerinden alınan veriler algoritmaya sokulup sonuç hesaplanacak </a:t>
            </a:r>
            <a:br>
              <a:rPr lang="tr-TR" altLang="en-US" sz="1600" kern="0" dirty="0">
                <a:solidFill>
                  <a:srgbClr val="FF6600"/>
                </a:solidFill>
              </a:rPr>
            </a:br>
            <a:r>
              <a:rPr lang="tr-TR" altLang="en-US" sz="1600" kern="0" dirty="0">
                <a:solidFill>
                  <a:srgbClr val="FF6600"/>
                </a:solidFill>
              </a:rPr>
              <a:t>ve sonuç ekranlarına bağlanacak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1600" kern="0" dirty="0">
                <a:solidFill>
                  <a:srgbClr val="FF6600"/>
                </a:solidFill>
              </a:rPr>
              <a:t>Ses kayıt alma işlemi gerçekleştirilip model tahmini gerçekleştirilecek </a:t>
            </a:r>
            <a:br>
              <a:rPr lang="tr-TR" altLang="en-US" sz="1600" kern="0" dirty="0">
                <a:solidFill>
                  <a:srgbClr val="FF6600"/>
                </a:solidFill>
              </a:rPr>
            </a:br>
            <a:r>
              <a:rPr lang="tr-TR" altLang="en-US" sz="1600" kern="0" dirty="0">
                <a:solidFill>
                  <a:srgbClr val="FF6600"/>
                </a:solidFill>
              </a:rPr>
              <a:t>ve sonuç ekranlarına bağlanacak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Testler gerçekleştirilecek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Gerekli iyileştirmeler yapılacak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Hazırlanan site alan adına yüklenecek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Mobil uygulama mağazaya yüklenecek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Dokümantasyon hazırlanacak (rapor ve video)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tr-TR" altLang="en-US" sz="2000" kern="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tr-TR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405332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Hedefler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9144000" cy="4800600"/>
          </a:xfrm>
        </p:spPr>
        <p:txBody>
          <a:bodyPr/>
          <a:lstStyle/>
          <a:p>
            <a:pPr eaLnBrk="1" hangingPunct="1"/>
            <a:r>
              <a:rPr lang="tr-TR" altLang="en-US" sz="1600" b="1" dirty="0"/>
              <a:t>Temel İşlemlerin Kullanıcıya Sağlanması</a:t>
            </a:r>
          </a:p>
          <a:p>
            <a:pPr eaLnBrk="1" hangingPunct="1"/>
            <a:r>
              <a:rPr lang="tr-TR" altLang="en-US" sz="1600" dirty="0"/>
              <a:t>Kullanıcı hesap işlemlerinin sorunsuz gerçekleştirilmesi</a:t>
            </a:r>
            <a:br>
              <a:rPr lang="tr-TR" altLang="en-US" sz="1600" dirty="0"/>
            </a:br>
            <a:r>
              <a:rPr lang="tr-TR" altLang="en-US" sz="1600" dirty="0"/>
              <a:t>(kayıt olma, giriş yapma, çıkış yapma)</a:t>
            </a:r>
          </a:p>
          <a:p>
            <a:pPr eaLnBrk="1" hangingPunct="1"/>
            <a:r>
              <a:rPr lang="tr-TR" altLang="en-US" sz="1600" dirty="0"/>
              <a:t>Kullanıcı uygulama işlemlerinin sorunsuz gerçekleştirilmesi</a:t>
            </a:r>
            <a:br>
              <a:rPr lang="tr-TR" altLang="en-US" sz="1600" dirty="0"/>
            </a:br>
            <a:r>
              <a:rPr lang="tr-TR" altLang="en-US" sz="1600" dirty="0"/>
              <a:t>(ses kaydı alabilme, form doldurabilme)</a:t>
            </a:r>
          </a:p>
          <a:p>
            <a:pPr eaLnBrk="1" hangingPunct="1"/>
            <a:r>
              <a:rPr lang="tr-TR" altLang="en-US" sz="1600" dirty="0"/>
              <a:t>Kullanıcı verilerinin sorunsuz işlenmesi</a:t>
            </a:r>
            <a:br>
              <a:rPr lang="tr-TR" altLang="en-US" sz="1600" dirty="0"/>
            </a:br>
            <a:r>
              <a:rPr lang="tr-TR" altLang="en-US" sz="1600" dirty="0"/>
              <a:t>(veri görüntüleme, veri düzenleme, veri silme)</a:t>
            </a:r>
          </a:p>
          <a:p>
            <a:pPr eaLnBrk="1" hangingPunct="1"/>
            <a:endParaRPr lang="tr-TR" altLang="en-US" sz="1600" dirty="0"/>
          </a:p>
          <a:p>
            <a:pPr eaLnBrk="1" hangingPunct="1"/>
            <a:r>
              <a:rPr lang="tr-TR" altLang="en-US" sz="1600" b="1" dirty="0"/>
              <a:t>Başarı Kriterleri</a:t>
            </a:r>
          </a:p>
          <a:p>
            <a:pPr eaLnBrk="1" hangingPunct="1"/>
            <a:r>
              <a:rPr lang="tr-TR" altLang="en-US" sz="1600" dirty="0"/>
              <a:t>Ses Kaydından Tahmin :</a:t>
            </a:r>
            <a:br>
              <a:rPr lang="tr-TR" altLang="en-US" sz="1600" dirty="0"/>
            </a:br>
            <a:r>
              <a:rPr lang="tr-TR" altLang="en-US" sz="1600" dirty="0"/>
              <a:t>En az %80 doğruluk oranı ile tahmin edilmesi amaçlanmaktadır.</a:t>
            </a:r>
          </a:p>
          <a:p>
            <a:pPr eaLnBrk="1" hangingPunct="1"/>
            <a:r>
              <a:rPr lang="tr-TR" altLang="en-US" sz="1600" dirty="0"/>
              <a:t>Form Verilerinden Rapor :</a:t>
            </a:r>
            <a:br>
              <a:rPr lang="tr-TR" altLang="en-US" sz="1600" dirty="0"/>
            </a:br>
            <a:r>
              <a:rPr lang="tr-TR" altLang="en-US" sz="1600" dirty="0"/>
              <a:t>Algoritma ile %100 tutarlı sonuçların elde edilmesi amaçlanmaktadır.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Çalışma Takvimi</a:t>
            </a:r>
          </a:p>
        </p:txBody>
      </p:sp>
      <p:graphicFrame>
        <p:nvGraphicFramePr>
          <p:cNvPr id="5" name="Tablo 5">
            <a:extLst>
              <a:ext uri="{FF2B5EF4-FFF2-40B4-BE49-F238E27FC236}">
                <a16:creationId xmlns:a16="http://schemas.microsoft.com/office/drawing/2014/main" id="{AF463429-BC05-4EBD-AAED-9B5C91C46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714031"/>
              </p:ext>
            </p:extLst>
          </p:nvPr>
        </p:nvGraphicFramePr>
        <p:xfrm>
          <a:off x="0" y="838200"/>
          <a:ext cx="9143996" cy="501954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85391">
                  <a:extLst>
                    <a:ext uri="{9D8B030D-6E8A-4147-A177-3AD203B41FA5}">
                      <a16:colId xmlns:a16="http://schemas.microsoft.com/office/drawing/2014/main" val="2937563174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2405853431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3443437298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1693809159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2736566119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1730238267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2493808977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2126390022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3616149495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404372935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3401497124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3949877993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2353636727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4245835016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534903300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3292951473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3083858734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2977173687"/>
                    </a:ext>
                  </a:extLst>
                </a:gridCol>
              </a:tblGrid>
              <a:tr h="363347"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HAFTA SAYISI</a:t>
                      </a:r>
                      <a:endParaRPr lang="en-US" sz="12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rgbClr val="FF6600"/>
                          </a:solidFill>
                        </a:rPr>
                        <a:t>1</a:t>
                      </a:r>
                      <a:endParaRPr lang="en-US" sz="12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rgbClr val="FF6600"/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5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6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7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rgbClr val="FF6600"/>
                          </a:solidFill>
                        </a:rPr>
                        <a:t>8</a:t>
                      </a:r>
                      <a:endParaRPr lang="en-US" sz="12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9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rgbClr val="FF6600"/>
                          </a:solidFill>
                        </a:rPr>
                        <a:t>11</a:t>
                      </a:r>
                      <a:endParaRPr lang="en-US" sz="12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12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13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14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15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16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rgbClr val="FF6600"/>
                          </a:solidFill>
                        </a:rPr>
                        <a:t>17</a:t>
                      </a:r>
                      <a:endParaRPr lang="en-US" sz="12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948650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Projenin Seçilmesi</a:t>
                      </a:r>
                    </a:p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Proje Detaylarının Belirlenmesi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107177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Literatür Taraması</a:t>
                      </a:r>
                    </a:p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Pazar Araştırması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564574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Araçların Edinilmesi</a:t>
                      </a:r>
                    </a:p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Ortamların Kurulumu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122679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Web Uygulamasının Geliştirilmesi</a:t>
                      </a:r>
                      <a:b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</a:br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(Önyüz)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819785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Web Uygulamasının Geliştirilmesi</a:t>
                      </a:r>
                      <a:b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</a:br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(Sunucu)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7153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Web Uygulamasının Geliştirilmesi</a:t>
                      </a:r>
                      <a:b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</a:br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tr-TR" sz="1000" b="1" dirty="0" err="1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Veritabanı</a:t>
                      </a:r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73787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Mobil Uygulamasının Uyarlanması</a:t>
                      </a:r>
                    </a:p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(Ses Kayıt Ekranı)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751112"/>
                  </a:ext>
                </a:extLst>
              </a:tr>
              <a:tr h="36334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Web Servisin Hazırlanması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810880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Web / Mobil Uygulamaların</a:t>
                      </a:r>
                    </a:p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Web Servise Entegrasyonu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507216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Uygulamanın Test Edilmesi</a:t>
                      </a:r>
                    </a:p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(Algoritma ve Model)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79216"/>
                  </a:ext>
                </a:extLst>
              </a:tr>
              <a:tr h="36334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Dokümantasyonun Tamamlanması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126647"/>
                  </a:ext>
                </a:extLst>
              </a:tr>
              <a:tr h="36334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Demo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481556"/>
                  </a:ext>
                </a:extLst>
              </a:tr>
            </a:tbl>
          </a:graphicData>
        </a:graphic>
      </p:graphicFrame>
      <p:sp>
        <p:nvSpPr>
          <p:cNvPr id="6" name="Ok: Köşeli Çift Ayraç 5">
            <a:extLst>
              <a:ext uri="{FF2B5EF4-FFF2-40B4-BE49-F238E27FC236}">
                <a16:creationId xmlns:a16="http://schemas.microsoft.com/office/drawing/2014/main" id="{8BB5DA07-71E3-40C4-865C-0A0FB30758CA}"/>
              </a:ext>
            </a:extLst>
          </p:cNvPr>
          <p:cNvSpPr/>
          <p:nvPr/>
        </p:nvSpPr>
        <p:spPr bwMode="auto">
          <a:xfrm>
            <a:off x="2362200" y="1600200"/>
            <a:ext cx="4572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k: Köşeli Çift Ayraç 10">
            <a:extLst>
              <a:ext uri="{FF2B5EF4-FFF2-40B4-BE49-F238E27FC236}">
                <a16:creationId xmlns:a16="http://schemas.microsoft.com/office/drawing/2014/main" id="{BB996F84-7D12-41AC-B40B-8B050B1F76B4}"/>
              </a:ext>
            </a:extLst>
          </p:cNvPr>
          <p:cNvSpPr/>
          <p:nvPr/>
        </p:nvSpPr>
        <p:spPr bwMode="auto">
          <a:xfrm>
            <a:off x="2362200" y="1219200"/>
            <a:ext cx="4572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k: Köşeli Çift Ayraç 11">
            <a:extLst>
              <a:ext uri="{FF2B5EF4-FFF2-40B4-BE49-F238E27FC236}">
                <a16:creationId xmlns:a16="http://schemas.microsoft.com/office/drawing/2014/main" id="{7FBBB003-948F-4D31-9632-C35E4556D85D}"/>
              </a:ext>
            </a:extLst>
          </p:cNvPr>
          <p:cNvSpPr/>
          <p:nvPr/>
        </p:nvSpPr>
        <p:spPr bwMode="auto">
          <a:xfrm>
            <a:off x="2805223" y="1989175"/>
            <a:ext cx="4572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k: Köşeli Çift Ayraç 12">
            <a:extLst>
              <a:ext uri="{FF2B5EF4-FFF2-40B4-BE49-F238E27FC236}">
                <a16:creationId xmlns:a16="http://schemas.microsoft.com/office/drawing/2014/main" id="{9D5DE4C0-5914-4D7B-AE7E-21372115E024}"/>
              </a:ext>
            </a:extLst>
          </p:cNvPr>
          <p:cNvSpPr/>
          <p:nvPr/>
        </p:nvSpPr>
        <p:spPr bwMode="auto">
          <a:xfrm>
            <a:off x="3132172" y="2394984"/>
            <a:ext cx="1211226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k: Köşeli Çift Ayraç 13">
            <a:extLst>
              <a:ext uri="{FF2B5EF4-FFF2-40B4-BE49-F238E27FC236}">
                <a16:creationId xmlns:a16="http://schemas.microsoft.com/office/drawing/2014/main" id="{B4A7C5A7-B138-44CC-9728-EAF5D596E5A1}"/>
              </a:ext>
            </a:extLst>
          </p:cNvPr>
          <p:cNvSpPr/>
          <p:nvPr/>
        </p:nvSpPr>
        <p:spPr bwMode="auto">
          <a:xfrm>
            <a:off x="4343398" y="2800793"/>
            <a:ext cx="1211226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k: Köşeli Çift Ayraç 14">
            <a:extLst>
              <a:ext uri="{FF2B5EF4-FFF2-40B4-BE49-F238E27FC236}">
                <a16:creationId xmlns:a16="http://schemas.microsoft.com/office/drawing/2014/main" id="{87D68205-C0B4-4158-A0E0-4A5B771A20EE}"/>
              </a:ext>
            </a:extLst>
          </p:cNvPr>
          <p:cNvSpPr/>
          <p:nvPr/>
        </p:nvSpPr>
        <p:spPr bwMode="auto">
          <a:xfrm>
            <a:off x="4343398" y="3186223"/>
            <a:ext cx="1211226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k: Köşeli Çift Ayraç 15">
            <a:extLst>
              <a:ext uri="{FF2B5EF4-FFF2-40B4-BE49-F238E27FC236}">
                <a16:creationId xmlns:a16="http://schemas.microsoft.com/office/drawing/2014/main" id="{20762DB1-DF13-4131-B1D4-B3B4EE23A028}"/>
              </a:ext>
            </a:extLst>
          </p:cNvPr>
          <p:cNvSpPr/>
          <p:nvPr/>
        </p:nvSpPr>
        <p:spPr bwMode="auto">
          <a:xfrm>
            <a:off x="5532471" y="3572539"/>
            <a:ext cx="487329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k: Köşeli Çift Ayraç 16">
            <a:extLst>
              <a:ext uri="{FF2B5EF4-FFF2-40B4-BE49-F238E27FC236}">
                <a16:creationId xmlns:a16="http://schemas.microsoft.com/office/drawing/2014/main" id="{EF10CF0D-FBED-4154-8836-B197B78CB4E3}"/>
              </a:ext>
            </a:extLst>
          </p:cNvPr>
          <p:cNvSpPr/>
          <p:nvPr/>
        </p:nvSpPr>
        <p:spPr bwMode="auto">
          <a:xfrm>
            <a:off x="5943601" y="3963285"/>
            <a:ext cx="4572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k: Köşeli Çift Ayraç 18">
            <a:extLst>
              <a:ext uri="{FF2B5EF4-FFF2-40B4-BE49-F238E27FC236}">
                <a16:creationId xmlns:a16="http://schemas.microsoft.com/office/drawing/2014/main" id="{BDE05CE1-2485-4B1C-B63C-CDC8AF351464}"/>
              </a:ext>
            </a:extLst>
          </p:cNvPr>
          <p:cNvSpPr/>
          <p:nvPr/>
        </p:nvSpPr>
        <p:spPr bwMode="auto">
          <a:xfrm>
            <a:off x="6705601" y="4725285"/>
            <a:ext cx="12954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k: Köşeli Çift Ayraç 19">
            <a:extLst>
              <a:ext uri="{FF2B5EF4-FFF2-40B4-BE49-F238E27FC236}">
                <a16:creationId xmlns:a16="http://schemas.microsoft.com/office/drawing/2014/main" id="{A5FAD669-CC86-46BC-89EC-33A102C8BF38}"/>
              </a:ext>
            </a:extLst>
          </p:cNvPr>
          <p:cNvSpPr/>
          <p:nvPr/>
        </p:nvSpPr>
        <p:spPr bwMode="auto">
          <a:xfrm>
            <a:off x="5943601" y="4344285"/>
            <a:ext cx="8382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k: Köşeli Çift Ayraç 20">
            <a:extLst>
              <a:ext uri="{FF2B5EF4-FFF2-40B4-BE49-F238E27FC236}">
                <a16:creationId xmlns:a16="http://schemas.microsoft.com/office/drawing/2014/main" id="{2BB1C499-A475-40E8-B5B8-D781F4150747}"/>
              </a:ext>
            </a:extLst>
          </p:cNvPr>
          <p:cNvSpPr/>
          <p:nvPr/>
        </p:nvSpPr>
        <p:spPr bwMode="auto">
          <a:xfrm>
            <a:off x="7924800" y="5106285"/>
            <a:ext cx="848837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k: Köşeli Çift Ayraç 21">
            <a:extLst>
              <a:ext uri="{FF2B5EF4-FFF2-40B4-BE49-F238E27FC236}">
                <a16:creationId xmlns:a16="http://schemas.microsoft.com/office/drawing/2014/main" id="{7891B5EF-48C1-45D1-A572-EB39C53DCFB8}"/>
              </a:ext>
            </a:extLst>
          </p:cNvPr>
          <p:cNvSpPr/>
          <p:nvPr/>
        </p:nvSpPr>
        <p:spPr bwMode="auto">
          <a:xfrm>
            <a:off x="8703627" y="5487285"/>
            <a:ext cx="4572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k: Köşeli Çift Ayraç 22">
            <a:extLst>
              <a:ext uri="{FF2B5EF4-FFF2-40B4-BE49-F238E27FC236}">
                <a16:creationId xmlns:a16="http://schemas.microsoft.com/office/drawing/2014/main" id="{96F0897F-5C68-4DA6-A964-389B3D52986E}"/>
              </a:ext>
            </a:extLst>
          </p:cNvPr>
          <p:cNvSpPr/>
          <p:nvPr/>
        </p:nvSpPr>
        <p:spPr bwMode="auto">
          <a:xfrm>
            <a:off x="2373719" y="5106285"/>
            <a:ext cx="5627281" cy="381000"/>
          </a:xfrm>
          <a:prstGeom prst="chevron">
            <a:avLst/>
          </a:prstGeom>
          <a:solidFill>
            <a:schemeClr val="accent1">
              <a:lumMod val="25000"/>
              <a:alpha val="80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k: Köşeli Çift Ayraç 23">
            <a:extLst>
              <a:ext uri="{FF2B5EF4-FFF2-40B4-BE49-F238E27FC236}">
                <a16:creationId xmlns:a16="http://schemas.microsoft.com/office/drawing/2014/main" id="{C3FB94A4-E16D-4F00-9F41-C4F256A12219}"/>
              </a:ext>
            </a:extLst>
          </p:cNvPr>
          <p:cNvSpPr/>
          <p:nvPr/>
        </p:nvSpPr>
        <p:spPr bwMode="auto">
          <a:xfrm>
            <a:off x="2373718" y="4735822"/>
            <a:ext cx="4408083" cy="381000"/>
          </a:xfrm>
          <a:prstGeom prst="chevron">
            <a:avLst/>
          </a:prstGeom>
          <a:solidFill>
            <a:schemeClr val="accent1">
              <a:lumMod val="25000"/>
              <a:alpha val="80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k: Köşeli Çift Ayraç 25">
            <a:extLst>
              <a:ext uri="{FF2B5EF4-FFF2-40B4-BE49-F238E27FC236}">
                <a16:creationId xmlns:a16="http://schemas.microsoft.com/office/drawing/2014/main" id="{B052E6F8-53DF-4517-A527-F34B4ED81BA2}"/>
              </a:ext>
            </a:extLst>
          </p:cNvPr>
          <p:cNvSpPr/>
          <p:nvPr/>
        </p:nvSpPr>
        <p:spPr bwMode="auto">
          <a:xfrm>
            <a:off x="6705600" y="4354822"/>
            <a:ext cx="8382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127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0D97CB86-27D0-466D-A326-C48057D2AFF4}"/>
              </a:ext>
            </a:extLst>
          </p:cNvPr>
          <p:cNvSpPr/>
          <p:nvPr/>
        </p:nvSpPr>
        <p:spPr bwMode="auto">
          <a:xfrm>
            <a:off x="6400801" y="838200"/>
            <a:ext cx="380999" cy="5019548"/>
          </a:xfrm>
          <a:prstGeom prst="rect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319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D8AB0A-D51F-497D-9892-E75B8E184080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Bağlantılar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9144000" cy="495300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b="1" dirty="0"/>
              <a:t>Korona Önlem – TC Sağlık Bakanlığı, Türkiye</a:t>
            </a:r>
            <a:br>
              <a:rPr lang="tr-TR" altLang="en-US" sz="1400" dirty="0"/>
            </a:br>
            <a:r>
              <a:rPr lang="tr-TR" altLang="en-US" sz="1400" dirty="0">
                <a:hlinkClick r:id="rId2"/>
              </a:rPr>
              <a:t>https://koronaonlem.saglik.gov.tr/</a:t>
            </a:r>
            <a:endParaRPr lang="tr-TR" altLang="en-US" sz="1400" dirty="0"/>
          </a:p>
          <a:p>
            <a:pPr marL="514350" indent="-514350" eaLnBrk="1" hangingPunct="1">
              <a:buFont typeface="+mj-lt"/>
              <a:buAutoNum type="arabicPeriod"/>
            </a:pPr>
            <a:endParaRPr lang="tr-TR" altLang="en-US" sz="1400" b="1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b="1" dirty="0"/>
              <a:t>Open </a:t>
            </a:r>
            <a:r>
              <a:rPr lang="tr-TR" altLang="en-US" sz="1400" b="1" dirty="0" err="1"/>
              <a:t>Sigma</a:t>
            </a:r>
            <a:r>
              <a:rPr lang="tr-TR" altLang="en-US" sz="1400" b="1" dirty="0"/>
              <a:t> – MIT, Massachusetts</a:t>
            </a:r>
            <a:br>
              <a:rPr lang="tr-TR" altLang="en-US" sz="1400" dirty="0"/>
            </a:br>
            <a:r>
              <a:rPr lang="tr-TR" altLang="en-US" sz="1400" dirty="0"/>
              <a:t>(%98.5 </a:t>
            </a:r>
            <a:r>
              <a:rPr lang="tr-TR" altLang="en-US" sz="1400" dirty="0" err="1"/>
              <a:t>Sensitivity</a:t>
            </a:r>
            <a:r>
              <a:rPr lang="tr-TR" altLang="en-US" sz="1400" dirty="0"/>
              <a:t> %94.2 </a:t>
            </a:r>
            <a:r>
              <a:rPr lang="tr-TR" altLang="en-US" sz="1400" dirty="0" err="1"/>
              <a:t>Specificity</a:t>
            </a:r>
            <a:r>
              <a:rPr lang="tr-TR" altLang="en-US" sz="1400" dirty="0"/>
              <a:t> %100 </a:t>
            </a:r>
            <a:r>
              <a:rPr lang="tr-TR" altLang="en-US" sz="1400" dirty="0" err="1"/>
              <a:t>Asymtomatic</a:t>
            </a:r>
            <a:r>
              <a:rPr lang="tr-TR" altLang="en-US" sz="1400" dirty="0"/>
              <a:t> </a:t>
            </a:r>
            <a:r>
              <a:rPr lang="tr-TR" altLang="en-US" sz="1400" dirty="0" err="1"/>
              <a:t>Detection</a:t>
            </a:r>
            <a:r>
              <a:rPr lang="tr-TR" altLang="en-US" sz="1400" dirty="0"/>
              <a:t>)</a:t>
            </a:r>
            <a:br>
              <a:rPr lang="tr-TR" altLang="en-US" sz="1400" dirty="0"/>
            </a:br>
            <a:r>
              <a:rPr lang="tr-TR" altLang="en-US" sz="1400" dirty="0">
                <a:hlinkClick r:id="rId3"/>
              </a:rPr>
              <a:t>https://opensigma.mit.edu/</a:t>
            </a:r>
            <a:br>
              <a:rPr lang="tr-TR" altLang="en-US" sz="1400" dirty="0"/>
            </a:br>
            <a:br>
              <a:rPr lang="tr-TR" altLang="en-US" sz="1400" dirty="0"/>
            </a:br>
            <a:r>
              <a:rPr lang="tr-TR" altLang="en-US" sz="1400" dirty="0"/>
              <a:t>J. </a:t>
            </a:r>
            <a:r>
              <a:rPr lang="tr-TR" altLang="en-US" sz="1400" dirty="0" err="1"/>
              <a:t>Laguarta</a:t>
            </a:r>
            <a:r>
              <a:rPr lang="tr-TR" altLang="en-US" sz="1400" dirty="0"/>
              <a:t>, F. </a:t>
            </a:r>
            <a:r>
              <a:rPr lang="tr-TR" altLang="en-US" sz="1400" dirty="0" err="1"/>
              <a:t>Hueto</a:t>
            </a:r>
            <a:r>
              <a:rPr lang="tr-TR" altLang="en-US" sz="1400" dirty="0"/>
              <a:t> </a:t>
            </a:r>
            <a:r>
              <a:rPr lang="tr-TR" altLang="en-US" sz="1400" dirty="0" err="1"/>
              <a:t>and</a:t>
            </a:r>
            <a:r>
              <a:rPr lang="tr-TR" altLang="en-US" sz="1400" dirty="0"/>
              <a:t> B. </a:t>
            </a:r>
            <a:r>
              <a:rPr lang="tr-TR" altLang="en-US" sz="1400" dirty="0" err="1"/>
              <a:t>Subirana</a:t>
            </a:r>
            <a:r>
              <a:rPr lang="tr-TR" altLang="en-US" sz="1400" dirty="0"/>
              <a:t>, "COVID-19 </a:t>
            </a:r>
            <a:r>
              <a:rPr lang="tr-TR" altLang="en-US" sz="1400" dirty="0" err="1"/>
              <a:t>Artificial</a:t>
            </a:r>
            <a:r>
              <a:rPr lang="tr-TR" altLang="en-US" sz="1400" dirty="0"/>
              <a:t> </a:t>
            </a:r>
            <a:r>
              <a:rPr lang="tr-TR" altLang="en-US" sz="1400" dirty="0" err="1"/>
              <a:t>Intelligence</a:t>
            </a:r>
            <a:r>
              <a:rPr lang="tr-TR" altLang="en-US" sz="1400" dirty="0"/>
              <a:t> </a:t>
            </a:r>
            <a:r>
              <a:rPr lang="tr-TR" altLang="en-US" sz="1400" dirty="0" err="1"/>
              <a:t>Diagnosis</a:t>
            </a:r>
            <a:r>
              <a:rPr lang="tr-TR" altLang="en-US" sz="1400" dirty="0"/>
              <a:t> Using </a:t>
            </a:r>
            <a:r>
              <a:rPr lang="tr-TR" altLang="en-US" sz="1400" dirty="0" err="1"/>
              <a:t>Only</a:t>
            </a:r>
            <a:r>
              <a:rPr lang="tr-TR" altLang="en-US" sz="1400" dirty="0"/>
              <a:t> </a:t>
            </a:r>
            <a:r>
              <a:rPr lang="tr-TR" altLang="en-US" sz="1400" dirty="0" err="1"/>
              <a:t>Cough</a:t>
            </a:r>
            <a:r>
              <a:rPr lang="tr-TR" altLang="en-US" sz="1400" dirty="0"/>
              <a:t> </a:t>
            </a:r>
            <a:r>
              <a:rPr lang="tr-TR" altLang="en-US" sz="1400" dirty="0" err="1"/>
              <a:t>Recordings</a:t>
            </a:r>
            <a:r>
              <a:rPr lang="tr-TR" altLang="en-US" sz="1400" dirty="0"/>
              <a:t>," in IEEE Open </a:t>
            </a:r>
            <a:r>
              <a:rPr lang="tr-TR" altLang="en-US" sz="1400" dirty="0" err="1"/>
              <a:t>Journal</a:t>
            </a:r>
            <a:r>
              <a:rPr lang="tr-TR" altLang="en-US" sz="1400" dirty="0"/>
              <a:t> of </a:t>
            </a:r>
            <a:r>
              <a:rPr lang="tr-TR" altLang="en-US" sz="1400" dirty="0" err="1"/>
              <a:t>Engineering</a:t>
            </a:r>
            <a:r>
              <a:rPr lang="tr-TR" altLang="en-US" sz="1400" dirty="0"/>
              <a:t> in </a:t>
            </a:r>
            <a:r>
              <a:rPr lang="tr-TR" altLang="en-US" sz="1400" dirty="0" err="1"/>
              <a:t>Medicine</a:t>
            </a:r>
            <a:r>
              <a:rPr lang="tr-TR" altLang="en-US" sz="1400" dirty="0"/>
              <a:t> </a:t>
            </a:r>
            <a:r>
              <a:rPr lang="tr-TR" altLang="en-US" sz="1400" dirty="0" err="1"/>
              <a:t>and</a:t>
            </a:r>
            <a:r>
              <a:rPr lang="tr-TR" altLang="en-US" sz="1400" dirty="0"/>
              <a:t> </a:t>
            </a:r>
            <a:r>
              <a:rPr lang="tr-TR" altLang="en-US" sz="1400" dirty="0" err="1"/>
              <a:t>Biology</a:t>
            </a:r>
            <a:r>
              <a:rPr lang="tr-TR" altLang="en-US" sz="1400" dirty="0"/>
              <a:t>, </a:t>
            </a:r>
            <a:r>
              <a:rPr lang="tr-TR" altLang="en-US" sz="1400" dirty="0" err="1"/>
              <a:t>vol</a:t>
            </a:r>
            <a:r>
              <a:rPr lang="tr-TR" altLang="en-US" sz="1400" dirty="0"/>
              <a:t>. 1, </a:t>
            </a:r>
            <a:r>
              <a:rPr lang="tr-TR" altLang="en-US" sz="1400" dirty="0" err="1"/>
              <a:t>pp</a:t>
            </a:r>
            <a:r>
              <a:rPr lang="tr-TR" altLang="en-US" sz="1400" dirty="0"/>
              <a:t>. 275-281, 2020, </a:t>
            </a:r>
            <a:r>
              <a:rPr lang="tr-TR" altLang="en-US" sz="1400" dirty="0" err="1"/>
              <a:t>doi</a:t>
            </a:r>
            <a:r>
              <a:rPr lang="tr-TR" altLang="en-US" sz="1400" dirty="0"/>
              <a:t>: 10.1109/OJEMB.2020.3026928.</a:t>
            </a:r>
          </a:p>
          <a:p>
            <a:pPr marL="514350" indent="-514350" eaLnBrk="1" hangingPunct="1">
              <a:buFont typeface="+mj-lt"/>
              <a:buAutoNum type="arabicPeriod"/>
            </a:pPr>
            <a:endParaRPr lang="tr-TR" altLang="en-US" sz="1400" b="1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b="1" dirty="0" err="1"/>
              <a:t>Covid</a:t>
            </a:r>
            <a:r>
              <a:rPr lang="tr-TR" altLang="en-US" sz="1400" b="1" dirty="0"/>
              <a:t> </a:t>
            </a:r>
            <a:r>
              <a:rPr lang="tr-TR" altLang="en-US" sz="1400" b="1" dirty="0" err="1"/>
              <a:t>Check</a:t>
            </a:r>
            <a:r>
              <a:rPr lang="tr-TR" altLang="en-US" sz="1400" b="1" dirty="0"/>
              <a:t> </a:t>
            </a:r>
            <a:r>
              <a:rPr lang="tr-TR" altLang="en-US" sz="1400" b="1" dirty="0" err="1"/>
              <a:t>App</a:t>
            </a:r>
            <a:r>
              <a:rPr lang="tr-TR" altLang="en-US" sz="1400" b="1" dirty="0"/>
              <a:t> – UC, Ohio</a:t>
            </a:r>
            <a:br>
              <a:rPr lang="tr-TR" altLang="en-US" sz="1400" dirty="0"/>
            </a:br>
            <a:r>
              <a:rPr lang="tr-TR" altLang="en-US" sz="1400" dirty="0">
                <a:hlinkClick r:id="rId4"/>
              </a:rPr>
              <a:t>https://play.google.com/store/apps/details?id=edu.uc.covidcheck</a:t>
            </a:r>
            <a:endParaRPr lang="tr-TR" altLang="en-US" sz="1400" dirty="0"/>
          </a:p>
          <a:p>
            <a:pPr marL="514350" indent="-514350" eaLnBrk="1" hangingPunct="1">
              <a:buFont typeface="+mj-lt"/>
              <a:buAutoNum type="arabicPeriod"/>
            </a:pPr>
            <a:endParaRPr lang="tr-TR" altLang="en-US" sz="1400" b="1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b="1" dirty="0" err="1"/>
              <a:t>Vocalis</a:t>
            </a:r>
            <a:r>
              <a:rPr lang="tr-TR" altLang="en-US" sz="1400" b="1" dirty="0"/>
              <a:t> </a:t>
            </a:r>
            <a:r>
              <a:rPr lang="tr-TR" altLang="en-US" sz="1400" b="1" dirty="0" err="1"/>
              <a:t>Health</a:t>
            </a:r>
            <a:r>
              <a:rPr lang="tr-TR" altLang="en-US" sz="1400" b="1" dirty="0"/>
              <a:t> – An AI </a:t>
            </a:r>
            <a:r>
              <a:rPr lang="tr-TR" altLang="en-US" sz="1400" b="1" dirty="0" err="1"/>
              <a:t>Healthtech</a:t>
            </a:r>
            <a:r>
              <a:rPr lang="tr-TR" altLang="en-US" sz="1400" b="1" dirty="0"/>
              <a:t> </a:t>
            </a:r>
            <a:r>
              <a:rPr lang="tr-TR" altLang="en-US" sz="1400" b="1" dirty="0" err="1"/>
              <a:t>Company</a:t>
            </a:r>
            <a:r>
              <a:rPr lang="tr-TR" altLang="en-US" sz="1400" b="1" dirty="0"/>
              <a:t>, </a:t>
            </a:r>
            <a:r>
              <a:rPr lang="tr-TR" altLang="en-US" sz="1400" b="1" dirty="0" err="1"/>
              <a:t>Israel</a:t>
            </a:r>
            <a:br>
              <a:rPr lang="tr-TR" altLang="en-US" sz="1400" dirty="0"/>
            </a:br>
            <a:r>
              <a:rPr lang="tr-TR" altLang="en-US" sz="1400" dirty="0"/>
              <a:t>(%95.45 </a:t>
            </a:r>
            <a:r>
              <a:rPr lang="tr-TR" altLang="en-US" sz="1400" dirty="0" err="1"/>
              <a:t>Sensitivity</a:t>
            </a:r>
            <a:r>
              <a:rPr lang="tr-TR" altLang="en-US" sz="1400" dirty="0"/>
              <a:t> %92.73 </a:t>
            </a:r>
            <a:r>
              <a:rPr lang="tr-TR" altLang="en-US" sz="1400" dirty="0" err="1"/>
              <a:t>Specificity</a:t>
            </a:r>
            <a:r>
              <a:rPr lang="tr-TR" altLang="en-US" sz="1400" dirty="0"/>
              <a:t>)</a:t>
            </a:r>
            <a:br>
              <a:rPr lang="tr-TR" altLang="en-US" sz="1400" dirty="0"/>
            </a:br>
            <a:r>
              <a:rPr lang="tr-TR" altLang="en-US" sz="1400" dirty="0">
                <a:hlinkClick r:id="rId5"/>
              </a:rPr>
              <a:t>https://vocalishealth.com/</a:t>
            </a:r>
            <a:endParaRPr lang="tr-TR" altLang="en-US" sz="1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D8AB0A-D51F-497D-9892-E75B8E184080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Bağlantılar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9144000" cy="495300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dirty="0"/>
              <a:t>Google Drive</a:t>
            </a:r>
            <a:br>
              <a:rPr lang="tr-TR" altLang="en-US" sz="1400" dirty="0"/>
            </a:br>
            <a:r>
              <a:rPr lang="tr-TR" altLang="en-US" sz="1400" dirty="0">
                <a:hlinkClick r:id="rId2"/>
              </a:rPr>
              <a:t>https://drive.google.com/drive/folders/1dttI3RKYumrUcnvjhm4YEovxKf_gWKXf?usp=sharing</a:t>
            </a:r>
            <a:br>
              <a:rPr lang="tr-TR" altLang="en-US" sz="1400" dirty="0"/>
            </a:br>
            <a:endParaRPr lang="tr-TR" altLang="en-US" sz="1400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dirty="0" err="1"/>
              <a:t>Github</a:t>
            </a:r>
            <a:br>
              <a:rPr lang="tr-TR" altLang="en-US" sz="1400" dirty="0"/>
            </a:br>
            <a:r>
              <a:rPr lang="tr-TR" altLang="en-US" sz="1400" dirty="0">
                <a:hlinkClick r:id="rId3"/>
              </a:rPr>
              <a:t>https://github.com/mysmartmask</a:t>
            </a:r>
            <a:br>
              <a:rPr lang="tr-TR" altLang="en-US" sz="1400" dirty="0"/>
            </a:br>
            <a:endParaRPr lang="tr-TR" altLang="en-US" sz="1400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dirty="0"/>
              <a:t>Domain</a:t>
            </a:r>
            <a:br>
              <a:rPr lang="tr-TR" altLang="en-US" sz="1400" dirty="0"/>
            </a:br>
            <a:r>
              <a:rPr lang="tr-TR" altLang="en-US" sz="1400" dirty="0">
                <a:hlinkClick r:id="rId4"/>
              </a:rPr>
              <a:t>https://mysmartmask.xyz</a:t>
            </a:r>
            <a:br>
              <a:rPr lang="tr-TR" altLang="en-US" sz="1400" dirty="0"/>
            </a:br>
            <a:endParaRPr lang="tr-TR" altLang="en-US" sz="1400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dirty="0" err="1"/>
              <a:t>Hosting</a:t>
            </a:r>
            <a:br>
              <a:rPr lang="tr-TR" altLang="en-US" sz="1400" dirty="0"/>
            </a:br>
            <a:r>
              <a:rPr lang="tr-TR" altLang="en-US" sz="1400" dirty="0">
                <a:hlinkClick r:id="rId5"/>
              </a:rPr>
              <a:t>http://78.47.100.17:8880</a:t>
            </a:r>
            <a:br>
              <a:rPr lang="tr-TR" altLang="en-US" sz="1400" dirty="0"/>
            </a:br>
            <a:endParaRPr lang="tr-TR" altLang="en-US" sz="1400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dirty="0" err="1"/>
              <a:t>Local</a:t>
            </a:r>
            <a:br>
              <a:rPr lang="tr-TR" altLang="en-US" sz="1400" dirty="0"/>
            </a:br>
            <a:r>
              <a:rPr lang="tr-TR" altLang="en-US" sz="1400" dirty="0">
                <a:hlinkClick r:id="rId6"/>
              </a:rPr>
              <a:t>http://100.114.141.118</a:t>
            </a:r>
            <a:endParaRPr lang="tr-T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24861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ED054F-FB0B-4F9F-8508-286B83CB129D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Proje Tanımı</a:t>
            </a:r>
          </a:p>
        </p:txBody>
      </p:sp>
      <p:sp>
        <p:nvSpPr>
          <p:cNvPr id="9221" name="Rectangle 7"/>
          <p:cNvSpPr>
            <a:spLocks noChangeArrowheads="1"/>
          </p:cNvSpPr>
          <p:nvPr/>
        </p:nvSpPr>
        <p:spPr bwMode="auto">
          <a:xfrm>
            <a:off x="304800" y="4724400"/>
            <a:ext cx="441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tr-TR" altLang="en-US" sz="2800" dirty="0"/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152400" y="964297"/>
            <a:ext cx="8991599" cy="490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tr-TR" altLang="en-US" sz="2000" dirty="0"/>
          </a:p>
          <a:p>
            <a:pPr eaLnBrk="1" hangingPunct="1">
              <a:lnSpc>
                <a:spcPct val="150000"/>
              </a:lnSpc>
            </a:pPr>
            <a:endParaRPr lang="tr-TR" altLang="en-US" sz="2000" dirty="0"/>
          </a:p>
          <a:p>
            <a:pPr eaLnBrk="1" hangingPunct="1">
              <a:lnSpc>
                <a:spcPct val="150000"/>
              </a:lnSpc>
            </a:pPr>
            <a:r>
              <a:rPr lang="tr-TR" altLang="en-US" sz="2000" dirty="0"/>
              <a:t>Kullanıcı, </a:t>
            </a:r>
            <a:r>
              <a:rPr lang="tr-TR" altLang="en-US" sz="2000" b="1" dirty="0"/>
              <a:t>mobil uygulama</a:t>
            </a:r>
            <a:r>
              <a:rPr lang="tr-TR" altLang="en-US" sz="2000" dirty="0"/>
              <a:t> veya </a:t>
            </a:r>
            <a:r>
              <a:rPr lang="tr-TR" altLang="en-US" sz="2000" b="1" dirty="0"/>
              <a:t>web uygulaması</a:t>
            </a:r>
            <a:br>
              <a:rPr lang="tr-TR" altLang="en-US" sz="2000" dirty="0"/>
            </a:br>
            <a:r>
              <a:rPr lang="tr-TR" altLang="en-US" sz="2000" dirty="0"/>
              <a:t>üzerinden bırakabileceği bir </a:t>
            </a:r>
            <a:r>
              <a:rPr lang="tr-TR" altLang="en-US" sz="2000" b="1" dirty="0"/>
              <a:t>ses kaydı</a:t>
            </a:r>
            <a:r>
              <a:rPr lang="tr-TR" altLang="en-US" sz="2000" dirty="0"/>
              <a:t> aracılığı ile,</a:t>
            </a:r>
            <a:br>
              <a:rPr lang="tr-TR" altLang="en-US" sz="2000" dirty="0"/>
            </a:br>
            <a:r>
              <a:rPr lang="tr-TR" altLang="en-US" sz="2000" dirty="0"/>
              <a:t>Covid-19 olma olasılığını görüntüler.</a:t>
            </a:r>
          </a:p>
          <a:p>
            <a:pPr eaLnBrk="1" hangingPunct="1">
              <a:lnSpc>
                <a:spcPct val="150000"/>
              </a:lnSpc>
            </a:pPr>
            <a:r>
              <a:rPr lang="tr-TR" altLang="en-US" sz="2000" dirty="0"/>
              <a:t>Ayrıca kullanıcı, </a:t>
            </a:r>
            <a:r>
              <a:rPr lang="tr-TR" altLang="en-US" sz="2000" b="1" dirty="0"/>
              <a:t>mobil uygulama</a:t>
            </a:r>
            <a:r>
              <a:rPr lang="tr-TR" altLang="en-US" sz="2000" dirty="0"/>
              <a:t> veya </a:t>
            </a:r>
            <a:r>
              <a:rPr lang="tr-TR" altLang="en-US" sz="2000" b="1" dirty="0"/>
              <a:t>web uygulaması</a:t>
            </a:r>
            <a:br>
              <a:rPr lang="tr-TR" altLang="en-US" sz="2000" dirty="0"/>
            </a:br>
            <a:r>
              <a:rPr lang="tr-TR" altLang="en-US" sz="2000" dirty="0"/>
              <a:t>üzerinden doldurabileceği bir </a:t>
            </a:r>
            <a:r>
              <a:rPr lang="tr-TR" altLang="en-US" sz="2000" b="1" dirty="0"/>
              <a:t>form</a:t>
            </a:r>
            <a:r>
              <a:rPr lang="tr-TR" altLang="en-US" sz="2000" dirty="0"/>
              <a:t> aracılığı ile,</a:t>
            </a:r>
            <a:br>
              <a:rPr lang="tr-TR" altLang="en-US" sz="2000" dirty="0"/>
            </a:br>
            <a:r>
              <a:rPr lang="tr-TR" altLang="en-US" sz="2000" dirty="0"/>
              <a:t>Covid-19 risk durumunu raporlar.</a:t>
            </a:r>
          </a:p>
        </p:txBody>
      </p:sp>
    </p:spTree>
    <p:extLst>
      <p:ext uri="{BB962C8B-B14F-4D97-AF65-F5344CB8AC3E}">
        <p14:creationId xmlns:p14="http://schemas.microsoft.com/office/powerpoint/2010/main" val="503009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D8AB0A-D51F-497D-9892-E75B8E184080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Teşekkür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839200" cy="4953000"/>
          </a:xfrm>
        </p:spPr>
        <p:txBody>
          <a:bodyPr/>
          <a:lstStyle/>
          <a:p>
            <a:pPr marL="0" indent="0" eaLnBrk="1" hangingPunct="1">
              <a:buNone/>
            </a:pPr>
            <a:endParaRPr lang="tr-TR" altLang="en-US" sz="2000" dirty="0"/>
          </a:p>
          <a:p>
            <a:pPr marL="0" indent="0" eaLnBrk="1" hangingPunct="1">
              <a:buNone/>
            </a:pPr>
            <a:endParaRPr lang="tr-TR" altLang="en-US" sz="2000" dirty="0"/>
          </a:p>
          <a:p>
            <a:pPr marL="0" indent="0" eaLnBrk="1" hangingPunct="1">
              <a:buNone/>
            </a:pPr>
            <a:endParaRPr lang="tr-TR" altLang="en-US" sz="2000" dirty="0"/>
          </a:p>
          <a:p>
            <a:pPr marL="0" indent="0" eaLnBrk="1" hangingPunct="1">
              <a:buNone/>
            </a:pPr>
            <a:endParaRPr lang="tr-TR" altLang="en-US" sz="2000" dirty="0"/>
          </a:p>
          <a:p>
            <a:pPr marL="0" indent="0" eaLnBrk="1" hangingPunct="1">
              <a:buNone/>
            </a:pPr>
            <a:r>
              <a:rPr lang="tr-TR" altLang="en-US" sz="2000" dirty="0"/>
              <a:t>Beni dinlediğiniz için teşekkür ederim.</a:t>
            </a:r>
          </a:p>
          <a:p>
            <a:pPr marL="0" indent="0" eaLnBrk="1" hangingPunct="1">
              <a:buNone/>
            </a:pPr>
            <a:endParaRPr lang="tr-TR" altLang="en-US" sz="2000" dirty="0"/>
          </a:p>
          <a:p>
            <a:pPr marL="0" indent="0" eaLnBrk="1" hangingPunct="1">
              <a:buNone/>
            </a:pPr>
            <a:r>
              <a:rPr lang="tr-TR" altLang="en-US" sz="2000" dirty="0"/>
              <a:t>Şeyda Nur DEMİR</a:t>
            </a:r>
          </a:p>
          <a:p>
            <a:pPr marL="0" indent="0" eaLnBrk="1" hangingPunct="1">
              <a:buNone/>
            </a:pPr>
            <a:r>
              <a:rPr lang="tr-TR" altLang="en-US" sz="2000" dirty="0"/>
              <a:t>11 Mayıs 2021</a:t>
            </a:r>
          </a:p>
        </p:txBody>
      </p:sp>
    </p:spTree>
    <p:extLst>
      <p:ext uri="{BB962C8B-B14F-4D97-AF65-F5344CB8AC3E}">
        <p14:creationId xmlns:p14="http://schemas.microsoft.com/office/powerpoint/2010/main" val="408712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Kullanılan Teknolojiler</a:t>
            </a:r>
          </a:p>
        </p:txBody>
      </p:sp>
      <p:pic>
        <p:nvPicPr>
          <p:cNvPr id="1026" name="Picture 2" descr="Flask Dersleri - Flask Nedir ve Giriş - Python Earth">
            <a:extLst>
              <a:ext uri="{FF2B5EF4-FFF2-40B4-BE49-F238E27FC236}">
                <a16:creationId xmlns:a16="http://schemas.microsoft.com/office/drawing/2014/main" id="{F736B3AE-C9BF-4CAE-B570-58CF53BD0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302" y="4518094"/>
            <a:ext cx="1444579" cy="80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nedir? Avantajları nelerdir? | Geleceği Yazanlar">
            <a:extLst>
              <a:ext uri="{FF2B5EF4-FFF2-40B4-BE49-F238E27FC236}">
                <a16:creationId xmlns:a16="http://schemas.microsoft.com/office/drawing/2014/main" id="{B5655CEF-2E36-4BE9-BFE6-527025E87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864" y="694899"/>
            <a:ext cx="2426892" cy="124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ySQL root şifresi nasıl sıfırlanır – ufak tefek notlar">
            <a:extLst>
              <a:ext uri="{FF2B5EF4-FFF2-40B4-BE49-F238E27FC236}">
                <a16:creationId xmlns:a16="http://schemas.microsoft.com/office/drawing/2014/main" id="{A20960A6-A28A-4F37-803F-5D7B75A0B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82" y="3281801"/>
            <a:ext cx="1919203" cy="12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droid Studio on Behance">
            <a:extLst>
              <a:ext uri="{FF2B5EF4-FFF2-40B4-BE49-F238E27FC236}">
                <a16:creationId xmlns:a16="http://schemas.microsoft.com/office/drawing/2014/main" id="{2127879C-8146-4C32-A52E-28054AED8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509" y="756118"/>
            <a:ext cx="2019161" cy="12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naconda | Individual Edition">
            <a:extLst>
              <a:ext uri="{FF2B5EF4-FFF2-40B4-BE49-F238E27FC236}">
                <a16:creationId xmlns:a16="http://schemas.microsoft.com/office/drawing/2014/main" id="{7A0313BD-0F42-43B4-BC89-67E5EFEC1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36" y="4507301"/>
            <a:ext cx="2481934" cy="44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est Visual Studio Code Extensions. - DEV Community">
            <a:extLst>
              <a:ext uri="{FF2B5EF4-FFF2-40B4-BE49-F238E27FC236}">
                <a16:creationId xmlns:a16="http://schemas.microsoft.com/office/drawing/2014/main" id="{BF0C8933-C877-4CCC-B915-3611617A7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53" y="3032697"/>
            <a:ext cx="2276583" cy="128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t API icon PNG and SVG Vector Free Download">
            <a:extLst>
              <a:ext uri="{FF2B5EF4-FFF2-40B4-BE49-F238E27FC236}">
                <a16:creationId xmlns:a16="http://schemas.microsoft.com/office/drawing/2014/main" id="{5677E81E-1FE7-4318-A30A-7439DCEF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780" y="1781726"/>
            <a:ext cx="1054434" cy="86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A96F8949-D9F6-4F69-95EA-FC71CFF733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955179"/>
            <a:ext cx="1270868" cy="1270868"/>
          </a:xfrm>
          <a:prstGeom prst="rect">
            <a:avLst/>
          </a:prstGeom>
        </p:spPr>
      </p:pic>
      <p:pic>
        <p:nvPicPr>
          <p:cNvPr id="1046" name="Picture 22" descr="Json, logo Free Icon of Vector Logo">
            <a:extLst>
              <a:ext uri="{FF2B5EF4-FFF2-40B4-BE49-F238E27FC236}">
                <a16:creationId xmlns:a16="http://schemas.microsoft.com/office/drawing/2014/main" id="{B013681E-90D5-438A-B376-C075D9598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188" y="2723130"/>
            <a:ext cx="929300" cy="46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75E8BF21-92B6-40D0-A399-5DF32882F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539" y="4558562"/>
            <a:ext cx="1952930" cy="57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Java, logo Free Icon of Vector Logo">
            <a:extLst>
              <a:ext uri="{FF2B5EF4-FFF2-40B4-BE49-F238E27FC236}">
                <a16:creationId xmlns:a16="http://schemas.microsoft.com/office/drawing/2014/main" id="{CEA5E73C-4D51-4294-83AA-BC53DBE71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596" y="1019538"/>
            <a:ext cx="1652425" cy="82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8987F99-EBFD-45D2-BF08-67A560CE9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198" y="5125489"/>
            <a:ext cx="1501125" cy="101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Keras: the Python deep learning API">
            <a:extLst>
              <a:ext uri="{FF2B5EF4-FFF2-40B4-BE49-F238E27FC236}">
                <a16:creationId xmlns:a16="http://schemas.microsoft.com/office/drawing/2014/main" id="{00261B2A-3945-4578-9B8E-C693126C2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71" y="5464470"/>
            <a:ext cx="1627275" cy="47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Librosa">
            <a:extLst>
              <a:ext uri="{FF2B5EF4-FFF2-40B4-BE49-F238E27FC236}">
                <a16:creationId xmlns:a16="http://schemas.microsoft.com/office/drawing/2014/main" id="{7C0984D3-B927-403B-B00C-27D0657C7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094" y="5464470"/>
            <a:ext cx="1676400" cy="6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AE7E1B07-80CF-4AD8-B650-703127D98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035" y="3464828"/>
            <a:ext cx="1963673" cy="51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5F59CFB-FADE-47F9-8BE8-CBBD610864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74997" y="2286734"/>
            <a:ext cx="1761628" cy="807185"/>
          </a:xfrm>
          <a:prstGeom prst="rect">
            <a:avLst/>
          </a:prstGeom>
        </p:spPr>
      </p:pic>
      <p:pic>
        <p:nvPicPr>
          <p:cNvPr id="1064" name="Picture 40" descr="Postman | Press &amp; Media">
            <a:extLst>
              <a:ext uri="{FF2B5EF4-FFF2-40B4-BE49-F238E27FC236}">
                <a16:creationId xmlns:a16="http://schemas.microsoft.com/office/drawing/2014/main" id="{DDC3953A-60DF-4DE5-B4C5-CFF3E2BD2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167" y="3224618"/>
            <a:ext cx="113967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ml-CSS - LZ3G - Webmaster Blog! php, Mysql, JQuery, Java, Wordpress">
            <a:extLst>
              <a:ext uri="{FF2B5EF4-FFF2-40B4-BE49-F238E27FC236}">
                <a16:creationId xmlns:a16="http://schemas.microsoft.com/office/drawing/2014/main" id="{F61B0541-254D-470F-8EF0-90EE76C03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090" y="2079777"/>
            <a:ext cx="937941" cy="62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act-logo - Web Portals for Microsoft Office 365">
            <a:extLst>
              <a:ext uri="{FF2B5EF4-FFF2-40B4-BE49-F238E27FC236}">
                <a16:creationId xmlns:a16="http://schemas.microsoft.com/office/drawing/2014/main" id="{19124C50-A298-47C2-8D7B-53E25F3E1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9" y="2077005"/>
            <a:ext cx="1665761" cy="7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Sağlanan Araçlar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666E129-48E3-4462-B71F-D1D916BF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99" y="990600"/>
            <a:ext cx="888140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Alan adı (</a:t>
            </a:r>
            <a:r>
              <a:rPr lang="tr-TR" altLang="en-US" sz="2000" kern="0" dirty="0" err="1"/>
              <a:t>mysmartmask.xyz</a:t>
            </a:r>
            <a:r>
              <a:rPr lang="tr-TR" altLang="en-US" sz="2000" kern="0" dirty="0"/>
              <a:t>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Sunucu (port açıldı, bilgisayar uzaktan erişilebilir hale getirildi)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Tema (</a:t>
            </a:r>
            <a:r>
              <a:rPr lang="tr-TR" altLang="en-US" sz="2000" kern="0" dirty="0" err="1"/>
              <a:t>material</a:t>
            </a:r>
            <a:r>
              <a:rPr lang="tr-TR" altLang="en-US" sz="2000" kern="0" dirty="0"/>
              <a:t> </a:t>
            </a:r>
            <a:r>
              <a:rPr lang="tr-TR" altLang="en-US" sz="2000" kern="0" dirty="0" err="1"/>
              <a:t>ui</a:t>
            </a:r>
            <a:r>
              <a:rPr lang="tr-TR" altLang="en-US" sz="2000" kern="0" dirty="0"/>
              <a:t>, </a:t>
            </a:r>
            <a:r>
              <a:rPr lang="tr-TR" altLang="en-US" sz="2000" kern="0" dirty="0" err="1"/>
              <a:t>react</a:t>
            </a:r>
            <a:r>
              <a:rPr lang="tr-TR" altLang="en-US" sz="2000" kern="0" dirty="0"/>
              <a:t>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 err="1"/>
              <a:t>Veritabanı</a:t>
            </a:r>
            <a:r>
              <a:rPr lang="tr-TR" altLang="en-US" sz="2000" kern="0" dirty="0"/>
              <a:t> (</a:t>
            </a:r>
            <a:r>
              <a:rPr lang="tr-TR" altLang="en-US" sz="2000" kern="0" dirty="0" err="1"/>
              <a:t>mysql</a:t>
            </a:r>
            <a:r>
              <a:rPr lang="tr-TR" altLang="en-US" sz="2000" kern="0" dirty="0"/>
              <a:t>, </a:t>
            </a:r>
            <a:r>
              <a:rPr lang="tr-TR" altLang="en-US" sz="2000" kern="0" dirty="0" err="1"/>
              <a:t>xammp</a:t>
            </a:r>
            <a:r>
              <a:rPr lang="tr-TR" altLang="en-US" sz="2000" kern="0" dirty="0"/>
              <a:t>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tr-TR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256050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Yapılan Çalışmalar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666E129-48E3-4462-B71F-D1D916BF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99" y="990600"/>
            <a:ext cx="888140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Bilgisayar sunucu haline getirildi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 err="1"/>
              <a:t>Veritabanı</a:t>
            </a:r>
            <a:r>
              <a:rPr lang="tr-TR" altLang="en-US" sz="2000" kern="0" dirty="0"/>
              <a:t> oluşturuldu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Gerekli paketler ve kütüphaneler kuruldu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Web </a:t>
            </a:r>
            <a:r>
              <a:rPr lang="tr-TR" altLang="en-US" sz="2000" kern="0" dirty="0" err="1"/>
              <a:t>arayüzünde</a:t>
            </a:r>
            <a:r>
              <a:rPr lang="tr-TR" altLang="en-US" sz="2000" kern="0" dirty="0"/>
              <a:t> genel ekranlar çıkarıldı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Online test ekranı hazırlandı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Ses kaydı ekranı hazırlandı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Sonuç ekranları hazırlandı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tr-TR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952962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4B8A45B-AD6B-4C85-A34B-A90ABE7E5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1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C7CB5EA-A2A7-4FAF-BE1E-50EEAF1B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5982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1652</TotalTime>
  <Words>813</Words>
  <Application>Microsoft Office PowerPoint</Application>
  <PresentationFormat>Ekran Gösterisi (4:3)</PresentationFormat>
  <Paragraphs>196</Paragraphs>
  <Slides>40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40</vt:i4>
      </vt:variant>
    </vt:vector>
  </HeadingPairs>
  <TitlesOfParts>
    <vt:vector size="44" baseType="lpstr">
      <vt:lpstr>Arial</vt:lpstr>
      <vt:lpstr>Tahoma</vt:lpstr>
      <vt:lpstr>Wingdings</vt:lpstr>
      <vt:lpstr>Default Design</vt:lpstr>
      <vt:lpstr>Web ve Mobil Tabanlı Asemptomatik Covid-19 Vaka Tespiti</vt:lpstr>
      <vt:lpstr>İçerik</vt:lpstr>
      <vt:lpstr>Proje Şeması</vt:lpstr>
      <vt:lpstr>Proje Tanımı</vt:lpstr>
      <vt:lpstr>Kullanılan Teknolojiler</vt:lpstr>
      <vt:lpstr>Sağlanan Araçlar</vt:lpstr>
      <vt:lpstr>Yapılan Çalışmalar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Yapılacak Çalışmalar</vt:lpstr>
      <vt:lpstr>Yapılan Son Çalışmalar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Yapılacak Çalışmalar</vt:lpstr>
      <vt:lpstr>Hedefler</vt:lpstr>
      <vt:lpstr>Çalışma Takvimi</vt:lpstr>
      <vt:lpstr>Bağlantılar</vt:lpstr>
      <vt:lpstr>Bağlantılar</vt:lpstr>
      <vt:lpstr>Teşekkür</vt:lpstr>
    </vt:vector>
  </TitlesOfParts>
  <Company>gyte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sunum formati</dc:title>
  <dc:creator>inanc tahrali</dc:creator>
  <cp:lastModifiedBy>Demir</cp:lastModifiedBy>
  <cp:revision>382</cp:revision>
  <dcterms:created xsi:type="dcterms:W3CDTF">2007-08-26T20:02:13Z</dcterms:created>
  <dcterms:modified xsi:type="dcterms:W3CDTF">2021-05-10T21:56:52Z</dcterms:modified>
</cp:coreProperties>
</file>